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Inter" panose="020B0604020202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167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5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40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2D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Microsoft Azure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42962"/>
            <a:ext cx="7556421" cy="3174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Масштабируемая облачная платформа Microsoft Azure предлагает более 200 продуктов и сервисов, позволяя предприятиям быстро создавать и развертывать инновационные решения. Более 95% компаний из списка Fortune 500 доверяют Azure для критически важных задач.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61726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Авторы: Бекалдиев Е.А., Коршунов Д.А., Прокопчук Р.О.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2459"/>
            <a:ext cx="12848034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152D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Примеры использования: Финансы и Ритейл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0932" y="1870948"/>
            <a:ext cx="7608570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трансформирует финансовый и розничный секторы, предлагая решения для персонализации, аналитики поведения клиентов и выявления мошенничества.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0932" y="3181350"/>
            <a:ext cx="7608570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2D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Применение для клиентской аналитики и персонализации: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0932" y="4113609"/>
            <a:ext cx="7608570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Synapse Analytics</a:t>
            </a: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Сбор и интеграция клиентских данных для создания единого профиля.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0932" y="4915614"/>
            <a:ext cx="7608570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Machine Learning</a:t>
            </a: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Прогнозные модели для сегментации клиентов, предсказания покупок и персонализированных рекомендаций.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0932" y="6079093"/>
            <a:ext cx="7608570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</a:t>
            </a: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Визуализация аналитики в дашбордах для таргетированных кампаний.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0932" y="7028021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382" y="1921788"/>
            <a:ext cx="4888587" cy="48885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8799"/>
            <a:ext cx="11410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2D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Примеры использования: Образование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2181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Lab Services предоставляет облачные лаборатории, упрощая создание и управление виртуальными средами для обучения.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51691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Виртуальные лаборатории:</a:t>
            </a: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Создавайте и управляйте средами для программирования, машинного обучения, кибербезопасности и других технических дисциплин.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19694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Единообразие для преподавателей:</a:t>
            </a: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Быстрая подготовка идентичных сред разработки, минимизируя сложности настройки.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87697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Фокус на обучении для студентов:</a:t>
            </a: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Доступ к предварительно настроенным виртуальным машинам, позволяя сосредоточиться на практике.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55570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Идеально для:</a:t>
            </a: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Практических занятий, хакатонов и исследовательских проектов в облаке.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72891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9136"/>
            <a:ext cx="130428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152D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Примеры использования: Искусственный Интеллект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2572941"/>
            <a:ext cx="7615357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AI Services и Azure OpenAI Service предоставляют передовые возможности для интеграции искусственного интеллекта в корпоративные продукты. Рассмотрим пример </a:t>
            </a:r>
            <a:r>
              <a:rPr lang="en-US" sz="16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интеллектуального чат-бота банка</a:t>
            </a: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на базе Azure OpenAI.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93790" y="4145994"/>
            <a:ext cx="7615357" cy="206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Чат-бот использует мощные языковые модели для </a:t>
            </a:r>
            <a:r>
              <a:rPr lang="en-US" sz="16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понимания естественного языка (NLP)</a:t>
            </a: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6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анализа намерений</a:t>
            </a: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</a:t>
            </a:r>
            <a:r>
              <a:rPr lang="en-US" sz="16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предоставления персонализированных ответов</a:t>
            </a: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Он обрабатывает как простые запросы, так и транзакционные операции, применяя Azure Cognitive Services для распознавания речи и Azure OpenAI Service для генерации ответов.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6408658"/>
            <a:ext cx="76153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546" y="2621518"/>
            <a:ext cx="4656415" cy="46564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8658"/>
            <a:ext cx="130428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152D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Примеры использования: Государственный Сектор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2552462"/>
            <a:ext cx="7615357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Городской портал госуслуг</a:t>
            </a: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использует </a:t>
            </a:r>
            <a:r>
              <a:rPr lang="en-US" sz="16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App Service</a:t>
            </a: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для высокой производительности и масштабируемости, а также </a:t>
            </a:r>
            <a:r>
              <a:rPr lang="en-US" sz="16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SQL Database</a:t>
            </a: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для надёжного и безопасного хранения данных, предоставляя гражданам удобный доступ к онлайн-услугам.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93790" y="4125516"/>
            <a:ext cx="76153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Как это работает: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4664154"/>
            <a:ext cx="7615357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App Service:</a:t>
            </a: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Обеспечивает масштабируемую среду для размещения портала, эффективно обрабатывая тысячи запросов и гарантируя быструю загрузку.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93790" y="5773936"/>
            <a:ext cx="7615357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SQL Database:</a:t>
            </a: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Безопасно хранит конфиденциальные данные граждан, используя встроенное шифрование и автоматическое резервное копирование для защиты данных.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93790" y="7002185"/>
            <a:ext cx="76153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546" y="2601039"/>
            <a:ext cx="4656415" cy="46564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1486"/>
            <a:ext cx="8460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2D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Перспективы Развития Azure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7389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424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Двузначный Рост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14775"/>
            <a:ext cx="41586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Доля Azure приближается к четверти мирового рынка, выручка Q1 2025 выросла на 33%. Спрос на ИИ опережает развитие инфраструктуры, прогнозируя дефицит ресурсов до 2026 года.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57389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424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Инвестиции в ИИ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914775"/>
            <a:ext cx="4158615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Активное расширение ИИ-инфраструктуры с новыми дата-центрами, оснащенными GPU. Запущен Azure AI Foundry, интегрированы сервисы OpenAI и применяются технологии устойчивости на возобновляемой энергии.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57389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424357"/>
            <a:ext cx="30946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Глобальное Развитие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914775"/>
            <a:ext cx="415861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Дальнейшее расширение функционала и инфраструктуры, консолидация лидерства в бизнес-сегменте. Поддержка смешанных и мультиоблачных стратегий компаний, активное развитие партнёрской экосистемы.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189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2D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Общие выводы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678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— это экосистема для реализации любых прикладных задач.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6859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Гибкость и масштабируемость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1281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Интеграция с продуктами Microsoft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5703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Развитые возможности ИИ и аналитики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0125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Высокий уровень безопасности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6305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Microsoft Azure помогает компаниям ускорять инновации, снижать издержки и повышать эффективность. Главное — это платформа, которая превращает идеи в готовые решения.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33951" y="6229588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«Azure — это платформа, которая помогает каждому создавать будущее» </a:t>
            </a:r>
            <a:r>
              <a:rPr lang="en-US" sz="1750" i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</a:t>
            </a: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Microsoft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974437"/>
            <a:ext cx="30480" cy="1236107"/>
          </a:xfrm>
          <a:prstGeom prst="rect">
            <a:avLst/>
          </a:prstGeom>
          <a:solidFill>
            <a:srgbClr val="2150FE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5822871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152D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Глобальная Архитектура Azure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051" y="1367790"/>
            <a:ext cx="8486299" cy="38837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288293" y="1860026"/>
            <a:ext cx="1877249" cy="234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ARM и Регионы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9288293" y="2161429"/>
            <a:ext cx="2069145" cy="37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Resource Manager и глобальные регионы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3297780" y="3136555"/>
            <a:ext cx="1877250" cy="234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Гипервизоры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3272750" y="3437958"/>
            <a:ext cx="1902279" cy="37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Виртуализация и изоляция ресурсов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9288293" y="3795679"/>
            <a:ext cx="1877249" cy="234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Ядро: Сервера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9288293" y="4097081"/>
            <a:ext cx="2069145" cy="37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Физические серверы и стойки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787241" y="5635228"/>
            <a:ext cx="4254460" cy="2012633"/>
          </a:xfrm>
          <a:prstGeom prst="roundRect">
            <a:avLst>
              <a:gd name="adj" fmla="val 3635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787241" y="5619988"/>
            <a:ext cx="4254460" cy="60960"/>
          </a:xfrm>
          <a:prstGeom prst="roundRect">
            <a:avLst>
              <a:gd name="adj" fmla="val 100742"/>
            </a:avLst>
          </a:prstGeom>
          <a:solidFill>
            <a:srgbClr val="2150FE"/>
          </a:solidFill>
          <a:ln/>
        </p:spPr>
      </p:sp>
      <p:sp>
        <p:nvSpPr>
          <p:cNvPr id="12" name="Shape 9"/>
          <p:cNvSpPr/>
          <p:nvPr/>
        </p:nvSpPr>
        <p:spPr>
          <a:xfrm>
            <a:off x="2695099" y="5415915"/>
            <a:ext cx="438626" cy="438626"/>
          </a:xfrm>
          <a:prstGeom prst="roundRect">
            <a:avLst>
              <a:gd name="adj" fmla="val 208469"/>
            </a:avLst>
          </a:prstGeom>
          <a:solidFill>
            <a:srgbClr val="2150FE"/>
          </a:solidFill>
          <a:ln/>
        </p:spPr>
      </p:sp>
      <p:sp>
        <p:nvSpPr>
          <p:cNvPr id="13" name="Text 10"/>
          <p:cNvSpPr/>
          <p:nvPr/>
        </p:nvSpPr>
        <p:spPr>
          <a:xfrm>
            <a:off x="2826663" y="5525572"/>
            <a:ext cx="175379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948690" y="6000750"/>
            <a:ext cx="2342793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Глобальное Присутствие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948690" y="6316742"/>
            <a:ext cx="3931563" cy="1169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Более 70 регионов и 400+ дата-центров. Глобальное покрытие, низкая задержка, высокая отказоустойчивость. Зоны доступности для защиты от сбоев.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5187910" y="5635228"/>
            <a:ext cx="4254460" cy="2012633"/>
          </a:xfrm>
          <a:prstGeom prst="roundRect">
            <a:avLst>
              <a:gd name="adj" fmla="val 3635"/>
            </a:avLst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5187910" y="5619988"/>
            <a:ext cx="4254460" cy="60960"/>
          </a:xfrm>
          <a:prstGeom prst="roundRect">
            <a:avLst>
              <a:gd name="adj" fmla="val 100742"/>
            </a:avLst>
          </a:prstGeom>
          <a:solidFill>
            <a:srgbClr val="2150FE"/>
          </a:solidFill>
          <a:ln/>
        </p:spPr>
      </p:sp>
      <p:sp>
        <p:nvSpPr>
          <p:cNvPr id="18" name="Shape 15"/>
          <p:cNvSpPr/>
          <p:nvPr/>
        </p:nvSpPr>
        <p:spPr>
          <a:xfrm>
            <a:off x="7095768" y="5415915"/>
            <a:ext cx="438626" cy="438626"/>
          </a:xfrm>
          <a:prstGeom prst="roundRect">
            <a:avLst>
              <a:gd name="adj" fmla="val 208469"/>
            </a:avLst>
          </a:prstGeom>
          <a:solidFill>
            <a:srgbClr val="2150FE"/>
          </a:solidFill>
          <a:ln/>
        </p:spPr>
      </p:sp>
      <p:sp>
        <p:nvSpPr>
          <p:cNvPr id="19" name="Text 16"/>
          <p:cNvSpPr/>
          <p:nvPr/>
        </p:nvSpPr>
        <p:spPr>
          <a:xfrm>
            <a:off x="7227332" y="5525572"/>
            <a:ext cx="175379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5349359" y="6000750"/>
            <a:ext cx="2807970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Многоуровневая Архитектура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5349359" y="6316742"/>
            <a:ext cx="3931563" cy="1169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Физические серверы, гипервизоры (виртуализация). Azure Resource Manager для управления и развертывания ресурсов.</a:t>
            </a:r>
            <a:endParaRPr lang="en-US" sz="1400" dirty="0"/>
          </a:p>
        </p:txBody>
      </p:sp>
      <p:sp>
        <p:nvSpPr>
          <p:cNvPr id="22" name="Shape 19"/>
          <p:cNvSpPr/>
          <p:nvPr/>
        </p:nvSpPr>
        <p:spPr>
          <a:xfrm>
            <a:off x="9588579" y="5635228"/>
            <a:ext cx="4254460" cy="2012633"/>
          </a:xfrm>
          <a:prstGeom prst="roundRect">
            <a:avLst>
              <a:gd name="adj" fmla="val 3635"/>
            </a:avLst>
          </a:prstGeom>
          <a:solidFill>
            <a:srgbClr val="FFFFFF"/>
          </a:solidFill>
          <a:ln/>
        </p:spPr>
      </p:sp>
      <p:sp>
        <p:nvSpPr>
          <p:cNvPr id="23" name="Shape 20"/>
          <p:cNvSpPr/>
          <p:nvPr/>
        </p:nvSpPr>
        <p:spPr>
          <a:xfrm>
            <a:off x="9588579" y="5619988"/>
            <a:ext cx="4254460" cy="60960"/>
          </a:xfrm>
          <a:prstGeom prst="roundRect">
            <a:avLst>
              <a:gd name="adj" fmla="val 100742"/>
            </a:avLst>
          </a:prstGeom>
          <a:solidFill>
            <a:srgbClr val="2150FE"/>
          </a:solidFill>
          <a:ln/>
        </p:spPr>
      </p:sp>
      <p:sp>
        <p:nvSpPr>
          <p:cNvPr id="24" name="Shape 21"/>
          <p:cNvSpPr/>
          <p:nvPr/>
        </p:nvSpPr>
        <p:spPr>
          <a:xfrm>
            <a:off x="11496437" y="5415915"/>
            <a:ext cx="438626" cy="438626"/>
          </a:xfrm>
          <a:prstGeom prst="roundRect">
            <a:avLst>
              <a:gd name="adj" fmla="val 208469"/>
            </a:avLst>
          </a:prstGeom>
          <a:solidFill>
            <a:srgbClr val="2150FE"/>
          </a:solidFill>
          <a:ln/>
        </p:spPr>
      </p:sp>
      <p:sp>
        <p:nvSpPr>
          <p:cNvPr id="25" name="Text 22"/>
          <p:cNvSpPr/>
          <p:nvPr/>
        </p:nvSpPr>
        <p:spPr>
          <a:xfrm>
            <a:off x="11628001" y="5525572"/>
            <a:ext cx="175379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9750028" y="6000750"/>
            <a:ext cx="2913459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Единое Управление Ресурсами</a:t>
            </a:r>
            <a:endParaRPr lang="en-US" sz="1400" dirty="0"/>
          </a:p>
        </p:txBody>
      </p:sp>
      <p:sp>
        <p:nvSpPr>
          <p:cNvPr id="27" name="Text 24"/>
          <p:cNvSpPr/>
          <p:nvPr/>
        </p:nvSpPr>
        <p:spPr>
          <a:xfrm>
            <a:off x="9750028" y="6316742"/>
            <a:ext cx="3931563" cy="1169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ARM: унифицированный интерфейс для развертывания и управления ресурсами Azure. Согласованное управление (портал, API, PowerShell, CLI).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133"/>
            <a:ext cx="108105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2D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Основные Категории Сервисов Azure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03954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90004"/>
            <a:ext cx="33233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Облачные Вычисления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38042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Виртуальные машины, App Service, AKS, Azure Functions для любых вычислительных задач.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03954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2890004"/>
            <a:ext cx="36784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Хранение и Базы Данных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38042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Blob Storage, Azure SQL Database, Cosmos DB для структурированных и неструктурированных данных.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03954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Сетевые Решения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38042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Virtual Network, Load Balancer, VPN Gateway для безопасной и эффективной связи.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773222"/>
            <a:ext cx="40493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Безопасность и Управление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26364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Active Directory, Security Center, Policy для контроля и защиты инфраструктуры.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893" y="4922758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Аналитика и ИИ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26364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Synapse Analytics, Azure Machine Learning, Azure AI Services для обработки данных и ИИ.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125"/>
            <a:ext cx="7496532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52D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Преимущества и Недостатки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87956" y="1758672"/>
            <a:ext cx="4052768" cy="506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152D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Преимущества</a:t>
            </a:r>
            <a:endParaRPr lang="en-US" sz="3150" dirty="0"/>
          </a:p>
        </p:txBody>
      </p:sp>
      <p:sp>
        <p:nvSpPr>
          <p:cNvPr id="4" name="Text 2"/>
          <p:cNvSpPr/>
          <p:nvPr/>
        </p:nvSpPr>
        <p:spPr>
          <a:xfrm>
            <a:off x="787956" y="2467808"/>
            <a:ext cx="6280071" cy="1215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Интеграция с Microsoft</a:t>
            </a:r>
            <a:r>
              <a:rPr lang="en-US" sz="15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Простая миграция для пользователей Windows Server, Active Directory, Office 365.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87956" y="3754160"/>
            <a:ext cx="6280071" cy="1215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Глобальное Покрытие</a:t>
            </a:r>
            <a:r>
              <a:rPr lang="en-US" sz="15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Развитое покрытие регионов и гибридные сценарии с Azure Arc и Stack.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87956" y="5040511"/>
            <a:ext cx="6280071" cy="1215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Широкий набор сервисов и ИИ</a:t>
            </a:r>
            <a:r>
              <a:rPr lang="en-US" sz="15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Обширная экосистема AI/ML, включая Azure AI Foundry и сервисы OpenAI.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87956" y="6326862"/>
            <a:ext cx="6280071" cy="1215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Ценовая Конкурентоспособность</a:t>
            </a:r>
            <a:r>
              <a:rPr lang="en-US" sz="15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Низкие тарифы "по мере использования" и скидки до 72% для долгосрочных проектов.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9994" y="1758672"/>
            <a:ext cx="4052768" cy="506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152D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Недостатки</a:t>
            </a:r>
            <a:endParaRPr lang="en-US" sz="3150" dirty="0"/>
          </a:p>
        </p:txBody>
      </p:sp>
      <p:sp>
        <p:nvSpPr>
          <p:cNvPr id="9" name="Text 7"/>
          <p:cNvSpPr/>
          <p:nvPr/>
        </p:nvSpPr>
        <p:spPr>
          <a:xfrm>
            <a:off x="7569994" y="2467808"/>
            <a:ext cx="6280071" cy="810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Меньше сервисов, чем у конкурентов</a:t>
            </a:r>
            <a:r>
              <a:rPr lang="en-US" sz="15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Около 200 сервисов по сравнению с 250+ у AWS.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9994" y="3348990"/>
            <a:ext cx="6280071" cy="1215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Сложность для новичков</a:t>
            </a:r>
            <a:r>
              <a:rPr lang="en-US" sz="15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Высокий порог входа и фрагментация экосистемы для новых пользователей.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9994" y="4635341"/>
            <a:ext cx="6280071" cy="1215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Фокус на корпоративный сегмент</a:t>
            </a:r>
            <a:r>
              <a:rPr lang="en-US" sz="15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Ориентация на крупные предприятия может ограничивать гибкость для стартапов.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2118"/>
            <a:ext cx="7607260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152D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Сравнение с Конкурентами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3790" y="1856423"/>
            <a:ext cx="13042821" cy="4688919"/>
          </a:xfrm>
          <a:prstGeom prst="roundRect">
            <a:avLst>
              <a:gd name="adj" fmla="val 193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864042"/>
            <a:ext cx="1302758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17151" y="2000845"/>
            <a:ext cx="217086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Аспект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3626406" y="2000845"/>
            <a:ext cx="307895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143750" y="2000845"/>
            <a:ext cx="307895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0661094" y="2000845"/>
            <a:ext cx="29525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Cloud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801410" y="2482453"/>
            <a:ext cx="13027581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17151" y="2619256"/>
            <a:ext cx="217086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Регионы и зоны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3626406" y="2619256"/>
            <a:ext cx="307895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64+ регионов, 126+ зон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143750" y="2619256"/>
            <a:ext cx="307895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33 региона, 105+ зон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0661094" y="2619256"/>
            <a:ext cx="29525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40+ регионов, 121+ зона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801410" y="3100864"/>
            <a:ext cx="1302758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17151" y="3237667"/>
            <a:ext cx="217086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Сервисы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3626406" y="3237667"/>
            <a:ext cx="307895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~200+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143750" y="3237667"/>
            <a:ext cx="307895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250+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0661094" y="3237667"/>
            <a:ext cx="29525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~150+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801410" y="3719274"/>
            <a:ext cx="13027581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17151" y="3856077"/>
            <a:ext cx="217086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Интеграция с MS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3626406" y="3856077"/>
            <a:ext cx="307895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Превосходная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7143750" y="3856077"/>
            <a:ext cx="307895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Средняя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10661094" y="3856077"/>
            <a:ext cx="29525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Ограниченная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801410" y="4337685"/>
            <a:ext cx="1302758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17151" y="4474488"/>
            <a:ext cx="217086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Гибридные облака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3626406" y="4474488"/>
            <a:ext cx="307895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Лучшие возможности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7143750" y="4474488"/>
            <a:ext cx="307895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Появляются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10661094" y="4474488"/>
            <a:ext cx="29525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Фрагментарные</a:t>
            </a:r>
            <a:endParaRPr lang="en-US" sz="1650" dirty="0"/>
          </a:p>
        </p:txBody>
      </p:sp>
      <p:sp>
        <p:nvSpPr>
          <p:cNvPr id="29" name="Shape 27"/>
          <p:cNvSpPr/>
          <p:nvPr/>
        </p:nvSpPr>
        <p:spPr>
          <a:xfrm>
            <a:off x="801410" y="4956096"/>
            <a:ext cx="13027581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17151" y="5092898"/>
            <a:ext cx="217086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Ценообразование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3626406" y="5092898"/>
            <a:ext cx="307895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Низкое on-demand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7143750" y="5092898"/>
            <a:ext cx="307895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Среднее on-demand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10661094" y="5092898"/>
            <a:ext cx="29525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Часто дороже Azure</a:t>
            </a:r>
            <a:endParaRPr lang="en-US" sz="1650" dirty="0"/>
          </a:p>
        </p:txBody>
      </p:sp>
      <p:sp>
        <p:nvSpPr>
          <p:cNvPr id="34" name="Shape 32"/>
          <p:cNvSpPr/>
          <p:nvPr/>
        </p:nvSpPr>
        <p:spPr>
          <a:xfrm>
            <a:off x="801410" y="5574506"/>
            <a:ext cx="13027581" cy="963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1017151" y="5711309"/>
            <a:ext cx="217086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Особенности</a:t>
            </a:r>
            <a:endParaRPr lang="en-US" sz="1650" dirty="0"/>
          </a:p>
        </p:txBody>
      </p:sp>
      <p:sp>
        <p:nvSpPr>
          <p:cNvPr id="36" name="Text 34"/>
          <p:cNvSpPr/>
          <p:nvPr/>
        </p:nvSpPr>
        <p:spPr>
          <a:xfrm>
            <a:off x="3626406" y="5711309"/>
            <a:ext cx="3078956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ИИ и корпоративный сегмент</a:t>
            </a:r>
            <a:endParaRPr lang="en-US" sz="1650" dirty="0"/>
          </a:p>
        </p:txBody>
      </p:sp>
      <p:sp>
        <p:nvSpPr>
          <p:cNvPr id="37" name="Text 35"/>
          <p:cNvSpPr/>
          <p:nvPr/>
        </p:nvSpPr>
        <p:spPr>
          <a:xfrm>
            <a:off x="7143750" y="5711309"/>
            <a:ext cx="307895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Лидер по сервисам</a:t>
            </a:r>
            <a:endParaRPr lang="en-US" sz="1650" dirty="0"/>
          </a:p>
        </p:txBody>
      </p:sp>
      <p:sp>
        <p:nvSpPr>
          <p:cNvPr id="38" name="Text 36"/>
          <p:cNvSpPr/>
          <p:nvPr/>
        </p:nvSpPr>
        <p:spPr>
          <a:xfrm>
            <a:off x="10661094" y="5711309"/>
            <a:ext cx="29525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Аналитика и ML</a:t>
            </a:r>
            <a:endParaRPr lang="en-US" sz="1650" dirty="0"/>
          </a:p>
        </p:txBody>
      </p:sp>
      <p:sp>
        <p:nvSpPr>
          <p:cNvPr id="39" name="Text 37"/>
          <p:cNvSpPr/>
          <p:nvPr/>
        </p:nvSpPr>
        <p:spPr>
          <a:xfrm>
            <a:off x="793790" y="6787753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Выбор облака зависит от конкретных задач, но Azure часто является оптимальным для корпоративных клиентов Microsoft.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63835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2D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Модель Оплаты Azure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07619"/>
            <a:ext cx="907256" cy="1669852"/>
          </a:xfrm>
          <a:prstGeom prst="roundRect">
            <a:avLst>
              <a:gd name="adj" fmla="val 360022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7278" y="252984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927860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Pay-as-you-go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927860" y="2624852"/>
            <a:ext cx="64223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Оплата только за фактически использованные ресурсы (поминутно/посекундно), без предоплаты.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804285"/>
            <a:ext cx="907256" cy="1669852"/>
          </a:xfrm>
          <a:prstGeom prst="roundRect">
            <a:avLst>
              <a:gd name="adj" fmla="val 360022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77278" y="44265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927860" y="4031099"/>
            <a:ext cx="4077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Резервированные инстансы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927860" y="4521517"/>
            <a:ext cx="64223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Скидки до 72% при обязательстве на 1 или 3 года, идеальны для долгосрочных проектов.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00951"/>
            <a:ext cx="907256" cy="1669852"/>
          </a:xfrm>
          <a:prstGeom prst="roundRect">
            <a:avLst>
              <a:gd name="adj" fmla="val 360022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77278" y="63231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927860" y="5927765"/>
            <a:ext cx="31078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Бесплатные Сервисы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927860" y="6418183"/>
            <a:ext cx="64223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Бесплатная пробная подписка с бонусом $200 и постоянно бесплатные сервисы для старта.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1425"/>
            <a:ext cx="76176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52D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Сертификация и Обучение Azure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5130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Microsoft Learn предоставляет обширные возможности для обучения и сертификации по Azure, предлагая курсы, тренажёры и лабораторные работы для профессионального развития.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781181"/>
            <a:ext cx="453628" cy="4536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461623"/>
            <a:ext cx="338018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Azure Fundamentals (AZ-900)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85393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Понимание облачных концепций и базовых услуг Azure.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6962" y="2781181"/>
            <a:ext cx="453628" cy="4536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16962" y="3461623"/>
            <a:ext cx="328255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Azure Administrator (AZ-104)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216962" y="385393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Администрирование ресурсов и инфраструктуры Azure.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40133" y="2781181"/>
            <a:ext cx="453628" cy="4536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40133" y="3461623"/>
            <a:ext cx="293429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Azure Developer (AZ-204)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640133" y="385393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Разработка облачных приложений и сервисов Azure.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942642"/>
            <a:ext cx="453628" cy="45362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5623084"/>
            <a:ext cx="391644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Azure Solutions Architect (AZ-305)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6015395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Проектирование комплексных облачных решений.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6962" y="4942642"/>
            <a:ext cx="453628" cy="45362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16962" y="5623084"/>
            <a:ext cx="254412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Специализированные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5216962" y="6015395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 Security Engineer, Data Engineer, AI Engineer и других ролей.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793790" y="69452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5955"/>
            <a:ext cx="11513939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52D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Примеры использования: Здравоохранение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2124075"/>
            <a:ext cx="504408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2D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Инновации в здравоохранении с Azure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2646998"/>
            <a:ext cx="7626429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Медицинские учреждения активно внедряют Azure для безопасного хранения и интеллектуального анализа данных, оптимизации процессов, улучшения диагностики и персонализации лечения.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93790" y="3831193"/>
            <a:ext cx="570190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2D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Ключевые сервисы Azure и их применение: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4354116"/>
            <a:ext cx="7626429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SQL Database и Blob Storage:</a:t>
            </a:r>
            <a:r>
              <a:rPr lang="en-US" sz="160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Масштабируемое и безопасное хранение электронных медицинских карт, анализов и изображений.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93790" y="5078968"/>
            <a:ext cx="7626429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Machine Learning:</a:t>
            </a:r>
            <a:r>
              <a:rPr lang="en-US" sz="160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Прогнозирование заболеваний, персонализация лечения и оптимизация дозировок.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93790" y="5803821"/>
            <a:ext cx="7626429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Cognitive Services:</a:t>
            </a:r>
            <a:r>
              <a:rPr lang="en-US" sz="160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Анализ клинических записей, медицинская диктовка и интеллектуальные чат-боты для пациентов.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93790" y="6528673"/>
            <a:ext cx="7626429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IoT Hub:</a:t>
            </a:r>
            <a:r>
              <a:rPr lang="en-US" sz="160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Удаленный мониторинг пациентов через носимые устройства и медицинское оборудование.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758" y="2149554"/>
            <a:ext cx="4426506" cy="44265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986"/>
            <a:ext cx="12181999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152D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Примеры использования: Промышленность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858923"/>
            <a:ext cx="760559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2D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Оптимизация производства с Azure в "умной" фабрике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93790" y="2410897"/>
            <a:ext cx="7615357" cy="206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"умных" фабриках Azure играет ключевую роль в сборе, обработке и анализе данных. </a:t>
            </a:r>
            <a:r>
              <a:rPr lang="en-US" sz="16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IoT Hub</a:t>
            </a: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обеспечивает безопасное подключение датчиков и оборудования для сбора телеметрии в реальном времени. Эти данные используются </a:t>
            </a:r>
            <a:r>
              <a:rPr lang="en-US" sz="16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Digital Twins</a:t>
            </a: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для создания цифровых копий активов и процессов, позволяя отслеживать производительность, выявлять аномалии и проводить симуляции.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4673560"/>
            <a:ext cx="76153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Применение: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93790" y="5212199"/>
            <a:ext cx="76153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Предиктивное обслуживание:</a:t>
            </a: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Предсказание отказов оборудования.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93790" y="5977176"/>
            <a:ext cx="76153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Оптимизация процессов:</a:t>
            </a: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Моделирование и выявление узких мест.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790" y="6397347"/>
            <a:ext cx="76153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Контроль качества:</a:t>
            </a: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Оперативная коррекция и минимизация брака.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93790" y="6817519"/>
            <a:ext cx="76153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Управление запасами и логистикой:</a:t>
            </a:r>
            <a:r>
              <a:rPr lang="en-US" sz="1650" dirty="0">
                <a:solidFill>
                  <a:srgbClr val="4C4C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Оптимизация и прозрачность цепочки поставок.</a:t>
            </a:r>
            <a:endParaRPr lang="en-US" sz="16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546" y="1885950"/>
            <a:ext cx="4656415" cy="46564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1285</Words>
  <Application>Microsoft Office PowerPoint</Application>
  <PresentationFormat>Произвольный</PresentationFormat>
  <Paragraphs>158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Inter Bold</vt:lpstr>
      <vt:lpstr>Inter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Remsely</dc:creator>
  <cp:lastModifiedBy>Remsely</cp:lastModifiedBy>
  <cp:revision>1</cp:revision>
  <dcterms:created xsi:type="dcterms:W3CDTF">2025-11-16T19:42:22Z</dcterms:created>
  <dcterms:modified xsi:type="dcterms:W3CDTF">2025-11-16T19:46:39Z</dcterms:modified>
</cp:coreProperties>
</file>